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6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37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1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56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7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145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99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14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33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2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48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74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8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2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1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1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84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6528FA-D932-436C-9118-ED8C2BE23AB2}" type="datetimeFigureOut">
              <a:rPr lang="es-ES" smtClean="0"/>
              <a:t>11/06/2019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703959" y="782935"/>
            <a:ext cx="778129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Inteligencia Artificial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plicada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Inteligencia Emocional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66250" y="6184900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Jorge de Andrés González</a:t>
            </a:r>
            <a:endParaRPr lang="es-ES" dirty="0"/>
          </a:p>
        </p:txBody>
      </p:sp>
      <p:pic>
        <p:nvPicPr>
          <p:cNvPr id="1026" name="Picture 2" descr="https://images-ext-1.discordapp.net/external/waRbigDRuIUBzc6N8u_lcZL6BnYTAD4pSSqzoZDFjnc/https/www.upsa.es/img/escudo_mobi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16"/>
          <a:stretch/>
        </p:blipFill>
        <p:spPr bwMode="auto">
          <a:xfrm>
            <a:off x="376297" y="5087968"/>
            <a:ext cx="1343502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1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3427" y="1752599"/>
            <a:ext cx="10018713" cy="1553775"/>
          </a:xfrm>
        </p:spPr>
        <p:txBody>
          <a:bodyPr/>
          <a:lstStyle/>
          <a:p>
            <a:r>
              <a:rPr lang="es-ES" dirty="0" smtClean="0"/>
              <a:t>Tarea </a:t>
            </a:r>
            <a:r>
              <a:rPr lang="es-ES" dirty="0"/>
              <a:t>de asignar un objeto o un conjunto de ellos a una categoría, normalmente predefinida </a:t>
            </a:r>
            <a:r>
              <a:rPr lang="es-ES" dirty="0" smtClean="0"/>
              <a:t>anteriormente, o de asignar un valor continuo.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823425" y="4057272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s-ES" dirty="0" smtClean="0"/>
              <a:t>lasificación </a:t>
            </a:r>
            <a:r>
              <a:rPr lang="es-ES" dirty="0"/>
              <a:t>de correos para la detección de </a:t>
            </a:r>
            <a:r>
              <a:rPr lang="es-ES" dirty="0" err="1"/>
              <a:t>spam</a:t>
            </a:r>
            <a:r>
              <a:rPr lang="es-ES" dirty="0"/>
              <a:t> o la clasificación de tumores a partir de </a:t>
            </a:r>
            <a:r>
              <a:rPr lang="es-ES" dirty="0" smtClean="0"/>
              <a:t>imágenes, predicción del tiempo… entre muchos otros ejemplos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823425" y="5180088"/>
            <a:ext cx="10018713" cy="108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Numerosos problemas, pero solucionables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823425" y="2931678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Clasificación </a:t>
            </a:r>
            <a:r>
              <a:rPr lang="es-ES" u="sng" dirty="0" smtClean="0"/>
              <a:t>NO</a:t>
            </a:r>
            <a:r>
              <a:rPr lang="es-ES" dirty="0" smtClean="0"/>
              <a:t> es regresión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4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876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Problemas en ML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1479" y="2311899"/>
            <a:ext cx="4583430" cy="632398"/>
          </a:xfrm>
        </p:spPr>
        <p:txBody>
          <a:bodyPr>
            <a:normAutofit/>
          </a:bodyPr>
          <a:lstStyle/>
          <a:p>
            <a:r>
              <a:rPr lang="es-ES" dirty="0" smtClean="0"/>
              <a:t>Presencia de ruido (outliers)</a:t>
            </a:r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3074" name="Picture 2" descr="Image result for nois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75" b="6318"/>
          <a:stretch/>
        </p:blipFill>
        <p:spPr bwMode="auto">
          <a:xfrm>
            <a:off x="7244727" y="1494777"/>
            <a:ext cx="4129939" cy="264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oss validati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27" y="4253621"/>
            <a:ext cx="4129939" cy="226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224334" y="4753996"/>
            <a:ext cx="3699990" cy="63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Overfitting / </a:t>
            </a:r>
            <a:r>
              <a:rPr lang="es-ES" dirty="0" smtClean="0"/>
              <a:t>Underfitting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611479" y="3207243"/>
            <a:ext cx="4583430" cy="164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Falta de muestras representativas</a:t>
            </a:r>
          </a:p>
          <a:p>
            <a:pPr lvl="1"/>
            <a:r>
              <a:rPr lang="es-ES" dirty="0" err="1" smtClean="0"/>
              <a:t>Oversampling</a:t>
            </a:r>
            <a:endParaRPr lang="es-ES" dirty="0" smtClean="0"/>
          </a:p>
          <a:p>
            <a:pPr lvl="1"/>
            <a:r>
              <a:rPr lang="es-ES" dirty="0" smtClean="0"/>
              <a:t>Cross-Validation</a:t>
            </a:r>
          </a:p>
          <a:p>
            <a:pPr marL="0" indent="0">
              <a:buFont typeface="Arial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781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648" y="-48445"/>
            <a:ext cx="8183174" cy="1752599"/>
          </a:xfrm>
        </p:spPr>
        <p:txBody>
          <a:bodyPr/>
          <a:lstStyle/>
          <a:p>
            <a:r>
              <a:rPr lang="es-ES" b="1" dirty="0" smtClean="0"/>
              <a:t>Algoritmos de 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0060" y="1775763"/>
            <a:ext cx="2308288" cy="772598"/>
          </a:xfrm>
        </p:spPr>
        <p:txBody>
          <a:bodyPr/>
          <a:lstStyle/>
          <a:p>
            <a:r>
              <a:rPr lang="es-ES" dirty="0" smtClean="0"/>
              <a:t>Supervisados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620060" y="2871914"/>
            <a:ext cx="269410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No Supervisados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620060" y="3968066"/>
            <a:ext cx="376887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Aprendizaje por Refuerzo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620060" y="5167816"/>
            <a:ext cx="2896622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Redes Neuronales  Deep Learning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54" y="2205264"/>
            <a:ext cx="3273068" cy="32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Supervisados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Datos previamente etiquetados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26372" y="2361696"/>
            <a:ext cx="278961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/ Test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46927" y="4100922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KNN</a:t>
            </a:r>
          </a:p>
          <a:p>
            <a:r>
              <a:rPr lang="es-ES" dirty="0" smtClean="0"/>
              <a:t>SVM</a:t>
            </a:r>
          </a:p>
          <a:p>
            <a:r>
              <a:rPr lang="es-ES" dirty="0" smtClean="0"/>
              <a:t>Regresión Linear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1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665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KNN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56650" y="1810885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 Vecinos más cercanos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56650" y="2544626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Comparación y decisión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56650" y="3694944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Toma decisiones locales</a:t>
            </a:r>
            <a:endParaRPr lang="es-E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56649" y="4528098"/>
            <a:ext cx="485593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 – Procesamiento Fundamental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07" y="2110434"/>
            <a:ext cx="4504297" cy="25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848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KNN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284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SVM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44538" y="2227462"/>
            <a:ext cx="4977045" cy="12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Hiperplanos de Soporte</a:t>
            </a:r>
          </a:p>
          <a:p>
            <a:r>
              <a:rPr lang="es-ES" dirty="0" smtClean="0"/>
              <a:t>Vectores </a:t>
            </a:r>
            <a:r>
              <a:rPr lang="es-ES" dirty="0"/>
              <a:t>Frontera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18" y="2227462"/>
            <a:ext cx="3947868" cy="2933827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944538" y="3482238"/>
            <a:ext cx="3734292" cy="96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 Lineal</a:t>
            </a:r>
          </a:p>
          <a:p>
            <a:r>
              <a:rPr lang="es-ES" dirty="0" smtClean="0"/>
              <a:t>SVM No Lineal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5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SVM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50 % acierto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74,1 %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9469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709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Árboles de Decisión (Random </a:t>
            </a:r>
            <a:r>
              <a:rPr lang="es-ES" b="1" dirty="0" err="1" smtClean="0"/>
              <a:t>Forest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7093" y="2400552"/>
            <a:ext cx="4722710" cy="3124201"/>
          </a:xfrm>
        </p:spPr>
        <p:txBody>
          <a:bodyPr/>
          <a:lstStyle/>
          <a:p>
            <a:r>
              <a:rPr lang="es-ES" dirty="0" smtClean="0"/>
              <a:t>Desarrollo de caminos</a:t>
            </a:r>
          </a:p>
          <a:p>
            <a:r>
              <a:rPr lang="es-ES" dirty="0" smtClean="0"/>
              <a:t>Raíz -&gt; Intermedios -&gt; Hojas</a:t>
            </a:r>
          </a:p>
          <a:p>
            <a:r>
              <a:rPr lang="es-ES" dirty="0" smtClean="0"/>
              <a:t>¡Overfitting!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35" y="1680059"/>
            <a:ext cx="5693027" cy="4668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Random </a:t>
            </a:r>
            <a:r>
              <a:rPr lang="es-ES" b="1" dirty="0" err="1" smtClean="0"/>
              <a:t>Forest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5308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0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305049"/>
            <a:ext cx="10018713" cy="647701"/>
          </a:xfrm>
        </p:spPr>
        <p:txBody>
          <a:bodyPr/>
          <a:lstStyle/>
          <a:p>
            <a:r>
              <a:rPr lang="es-ES" dirty="0" smtClean="0"/>
              <a:t>En este trabajo: 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07" y="4035421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84308" y="3170235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Conductista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484307" y="4900607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Cognitivo-Conductual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pic>
        <p:nvPicPr>
          <p:cNvPr id="1026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3111499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2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49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Algunos datos previamente etiquetados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(Etiquetados) / Test (No Etiquetados)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941254" y="4200586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Semi-Supervisados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440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Ningún dato etiquetado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65261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Extraen características y aprenden relaciones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243214" y="4161478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Minería de Reglas (RIPPER)</a:t>
            </a:r>
          </a:p>
          <a:p>
            <a:r>
              <a:rPr lang="es-ES" dirty="0" smtClean="0"/>
              <a:t>K-Means</a:t>
            </a:r>
          </a:p>
          <a:p>
            <a:r>
              <a:rPr lang="es-ES" dirty="0" err="1" smtClean="0"/>
              <a:t>Dendrogramas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No 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448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6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K-Means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588263" y="2052291"/>
            <a:ext cx="4722710" cy="3124201"/>
          </a:xfrm>
        </p:spPr>
        <p:txBody>
          <a:bodyPr/>
          <a:lstStyle/>
          <a:p>
            <a:r>
              <a:rPr lang="es-ES" dirty="0" smtClean="0"/>
              <a:t>Elección de centroides</a:t>
            </a:r>
          </a:p>
          <a:p>
            <a:endParaRPr lang="es-ES" dirty="0"/>
          </a:p>
          <a:p>
            <a:r>
              <a:rPr lang="es-ES" dirty="0" smtClean="0"/>
              <a:t>Problemas con outliers</a:t>
            </a:r>
          </a:p>
          <a:p>
            <a:endParaRPr lang="es-ES" dirty="0"/>
          </a:p>
          <a:p>
            <a:r>
              <a:rPr lang="es-ES" dirty="0" smtClean="0"/>
              <a:t>Objetivo: Reducción del SSE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8" y="13283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err="1" smtClean="0"/>
              <a:t>Feedback</a:t>
            </a:r>
            <a:r>
              <a:rPr lang="es-ES" dirty="0" smtClean="0"/>
              <a:t> hacia la mejor solución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44798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Economía de fichas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733720" y="4373425"/>
            <a:ext cx="3323859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Q-Learning</a:t>
            </a:r>
          </a:p>
          <a:p>
            <a:r>
              <a:rPr lang="es-ES" dirty="0" smtClean="0"/>
              <a:t>Temporal </a:t>
            </a:r>
            <a:r>
              <a:rPr lang="es-ES" dirty="0" err="1" smtClean="0"/>
              <a:t>Difference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Aprendizaje por Refuerzo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829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Parecidas a redes neuronales humanas al principio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49931"/>
            <a:ext cx="7490131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Diferencia en función y número de capas ocultas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Redes Neuronales &amp; Deep Learning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7" y="4234147"/>
            <a:ext cx="6170783" cy="2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53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Finales</a:t>
            </a:r>
            <a:endParaRPr lang="es-ES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25" y="2415493"/>
            <a:ext cx="3498215" cy="3165475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5041"/>
              </p:ext>
            </p:extLst>
          </p:nvPr>
        </p:nvGraphicFramePr>
        <p:xfrm>
          <a:off x="6352354" y="3363045"/>
          <a:ext cx="5393055" cy="1330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685"/>
                <a:gridCol w="1797685"/>
                <a:gridCol w="1797685"/>
              </a:tblGrid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No Balanceado, CV = 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Balanceado, CV =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KNN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Random Forest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SVM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50%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74,1%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No 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Redes Neuronales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75%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Deep Learning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93,5%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52354" y="3410855"/>
            <a:ext cx="5392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8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558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9305" y="2085660"/>
            <a:ext cx="6251102" cy="3124201"/>
          </a:xfrm>
        </p:spPr>
        <p:txBody>
          <a:bodyPr>
            <a:normAutofit/>
          </a:bodyPr>
          <a:lstStyle/>
          <a:p>
            <a:r>
              <a:rPr lang="es-ES" b="1" dirty="0" smtClean="0"/>
              <a:t>Experto humano</a:t>
            </a:r>
          </a:p>
          <a:p>
            <a:pPr lvl="1"/>
            <a:r>
              <a:rPr lang="es-ES" dirty="0" smtClean="0"/>
              <a:t>Trabajo simplificado</a:t>
            </a:r>
          </a:p>
          <a:p>
            <a:pPr lvl="1"/>
            <a:r>
              <a:rPr lang="es-ES" dirty="0" smtClean="0"/>
              <a:t>Experiencia</a:t>
            </a:r>
          </a:p>
          <a:p>
            <a:pPr lvl="1"/>
            <a:endParaRPr lang="es-ES" dirty="0"/>
          </a:p>
          <a:p>
            <a:r>
              <a:rPr lang="es-ES" b="1" dirty="0" smtClean="0"/>
              <a:t>Deep Learning </a:t>
            </a:r>
            <a:r>
              <a:rPr lang="es-ES" dirty="0" smtClean="0"/>
              <a:t>multicapa = Buen trabajo</a:t>
            </a:r>
            <a:endParaRPr lang="es-ES" b="1" dirty="0" smtClean="0"/>
          </a:p>
          <a:p>
            <a:r>
              <a:rPr lang="es-ES" b="1" dirty="0" smtClean="0"/>
              <a:t>Pocas observaciones </a:t>
            </a:r>
            <a:r>
              <a:rPr lang="es-ES" dirty="0" smtClean="0"/>
              <a:t>significa peor 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5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81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Trastornos y Distorsiones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362199"/>
            <a:ext cx="10018713" cy="704851"/>
          </a:xfrm>
        </p:spPr>
        <p:txBody>
          <a:bodyPr/>
          <a:lstStyle/>
          <a:p>
            <a:r>
              <a:rPr lang="es-ES" dirty="0" smtClean="0"/>
              <a:t>Variables del problema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10" y="3067050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Trastornos: DSM</a:t>
            </a: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484310" y="3771901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Distorsiones: Beck</a:t>
            </a:r>
          </a:p>
        </p:txBody>
      </p:sp>
    </p:spTree>
    <p:extLst>
      <p:ext uri="{BB962C8B-B14F-4D97-AF65-F5344CB8AC3E}">
        <p14:creationId xmlns:p14="http://schemas.microsoft.com/office/powerpoint/2010/main" val="26632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7710" y="2266949"/>
            <a:ext cx="10018713" cy="4305301"/>
          </a:xfrm>
        </p:spPr>
        <p:txBody>
          <a:bodyPr>
            <a:normAutofit/>
          </a:bodyPr>
          <a:lstStyle/>
          <a:p>
            <a:r>
              <a:rPr lang="es-ES" dirty="0" smtClean="0"/>
              <a:t>Trastornos: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TOC</a:t>
            </a:r>
          </a:p>
          <a:p>
            <a:pPr lvl="1"/>
            <a:r>
              <a:rPr lang="es-ES" dirty="0" smtClean="0"/>
              <a:t>Ansiedad</a:t>
            </a:r>
          </a:p>
          <a:p>
            <a:pPr lvl="1"/>
            <a:r>
              <a:rPr lang="es-ES" dirty="0" smtClean="0"/>
              <a:t>Depresión</a:t>
            </a:r>
          </a:p>
          <a:p>
            <a:pPr lvl="1"/>
            <a:r>
              <a:rPr lang="es-ES" dirty="0" smtClean="0"/>
              <a:t>Personalidad</a:t>
            </a:r>
          </a:p>
          <a:p>
            <a:pPr lvl="1"/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049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En este trabajo (II)</a:t>
            </a:r>
            <a:endParaRPr lang="es-ES" b="1" dirty="0"/>
          </a:p>
        </p:txBody>
      </p:sp>
      <p:pic>
        <p:nvPicPr>
          <p:cNvPr id="3074" name="Picture 2" descr="Image result for trastornos mentale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346710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2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Data Science</a:t>
            </a:r>
            <a:endParaRPr lang="es-ES" b="1" dirty="0"/>
          </a:p>
        </p:txBody>
      </p:sp>
      <p:pic>
        <p:nvPicPr>
          <p:cNvPr id="4098" name="Picture 2" descr="Image result for data science v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317749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tificial intelligence vs machine learn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8" y="2317749"/>
            <a:ext cx="9353336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14" y="9099"/>
            <a:ext cx="10018713" cy="1752599"/>
          </a:xfrm>
        </p:spPr>
        <p:txBody>
          <a:bodyPr/>
          <a:lstStyle/>
          <a:p>
            <a:r>
              <a:rPr lang="es-ES" b="1" dirty="0" smtClean="0"/>
              <a:t>Preparación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0914" y="1609298"/>
            <a:ext cx="10018713" cy="1488744"/>
          </a:xfrm>
        </p:spPr>
        <p:txBody>
          <a:bodyPr>
            <a:normAutofit/>
          </a:bodyPr>
          <a:lstStyle/>
          <a:p>
            <a:r>
              <a:rPr lang="es-ES" dirty="0" smtClean="0"/>
              <a:t>Obtención de los datos </a:t>
            </a:r>
          </a:p>
          <a:p>
            <a:pPr lvl="1"/>
            <a:r>
              <a:rPr lang="es-ES" dirty="0" smtClean="0"/>
              <a:t>Tipos</a:t>
            </a:r>
          </a:p>
          <a:p>
            <a:pPr lvl="1"/>
            <a:r>
              <a:rPr lang="es-ES" dirty="0" smtClean="0"/>
              <a:t>Calidad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70914" y="3153769"/>
            <a:ext cx="10018713" cy="744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Limpieza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70913" y="4056795"/>
            <a:ext cx="10018713" cy="250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Técnicas matemáticas</a:t>
            </a:r>
          </a:p>
          <a:p>
            <a:pPr lvl="1"/>
            <a:r>
              <a:rPr lang="es-ES" dirty="0" smtClean="0"/>
              <a:t>PCA + </a:t>
            </a:r>
            <a:r>
              <a:rPr lang="es-ES" dirty="0" err="1" smtClean="0"/>
              <a:t>CentScale</a:t>
            </a:r>
            <a:endParaRPr lang="es-ES" dirty="0" smtClean="0"/>
          </a:p>
          <a:p>
            <a:pPr lvl="1"/>
            <a:r>
              <a:rPr lang="es-ES" dirty="0" smtClean="0"/>
              <a:t>Creación de características</a:t>
            </a:r>
          </a:p>
          <a:p>
            <a:pPr lvl="1"/>
            <a:r>
              <a:rPr lang="es-ES" dirty="0" smtClean="0"/>
              <a:t>Discretización y binarios</a:t>
            </a:r>
          </a:p>
          <a:p>
            <a:pPr lvl="1"/>
            <a:r>
              <a:rPr lang="es-ES" dirty="0" smtClean="0"/>
              <a:t>Transformaciones matemáticas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3281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PCA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80" y="1559100"/>
            <a:ext cx="4649419" cy="4591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 descr="Image result for PCA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10" r="1781" b="2343"/>
          <a:stretch/>
        </p:blipFill>
        <p:spPr bwMode="auto">
          <a:xfrm>
            <a:off x="6889967" y="1549802"/>
            <a:ext cx="4785360" cy="4600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976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5701" y="2000880"/>
            <a:ext cx="10018713" cy="3124201"/>
          </a:xfrm>
        </p:spPr>
        <p:txBody>
          <a:bodyPr/>
          <a:lstStyle/>
          <a:p>
            <a:r>
              <a:rPr lang="es-ES" dirty="0" smtClean="0"/>
              <a:t>Métodos estadísticos + visualización</a:t>
            </a:r>
          </a:p>
          <a:p>
            <a:endParaRPr lang="es-ES" dirty="0"/>
          </a:p>
          <a:p>
            <a:r>
              <a:rPr lang="es-ES" dirty="0" smtClean="0"/>
              <a:t>John </a:t>
            </a:r>
            <a:r>
              <a:rPr lang="es-ES" dirty="0" err="1" smtClean="0"/>
              <a:t>Turkey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Patrones, relaciones, outliers, inconsistencias</a:t>
            </a:r>
            <a:endParaRPr lang="es-ES" dirty="0"/>
          </a:p>
        </p:txBody>
      </p:sp>
      <p:pic>
        <p:nvPicPr>
          <p:cNvPr id="2050" name="Picture 2" descr="Image result for explora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75" y="2342614"/>
            <a:ext cx="3101397" cy="3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611478" y="1498263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resultados…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24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10" y="2198194"/>
            <a:ext cx="4349768" cy="438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23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810" y="2198193"/>
            <a:ext cx="4349768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221" y="2198193"/>
            <a:ext cx="4374595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412" y="2195626"/>
            <a:ext cx="4369166" cy="4384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1019</TotalTime>
  <Words>450</Words>
  <Application>Microsoft Office PowerPoint</Application>
  <PresentationFormat>Panorámica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Times New Roman</vt:lpstr>
      <vt:lpstr>Parallax</vt:lpstr>
      <vt:lpstr>Presentación de PowerPoint</vt:lpstr>
      <vt:lpstr>Psicología</vt:lpstr>
      <vt:lpstr>Psicología: Trastornos y Distorsiones</vt:lpstr>
      <vt:lpstr>Psicología: En este trabajo (II)</vt:lpstr>
      <vt:lpstr>Data Science</vt:lpstr>
      <vt:lpstr>Preparación de los Datos</vt:lpstr>
      <vt:lpstr>Presentación de PowerPoint</vt:lpstr>
      <vt:lpstr>Exploración de los Datos</vt:lpstr>
      <vt:lpstr>Exploración en este Proyecto</vt:lpstr>
      <vt:lpstr>Machine Learning</vt:lpstr>
      <vt:lpstr>Problemas en ML</vt:lpstr>
      <vt:lpstr>Algoritmos de Machine Learning</vt:lpstr>
      <vt:lpstr>Algoritmos Supervisados</vt:lpstr>
      <vt:lpstr>KNN</vt:lpstr>
      <vt:lpstr>Resultados KNN</vt:lpstr>
      <vt:lpstr>SVM</vt:lpstr>
      <vt:lpstr>Resultados SVM</vt:lpstr>
      <vt:lpstr>Árboles de Decisión (Random Forest)</vt:lpstr>
      <vt:lpstr>Resultados Random Forest</vt:lpstr>
      <vt:lpstr>Algoritmos Semi-Supervisados</vt:lpstr>
      <vt:lpstr>Algoritmos No Supervisados</vt:lpstr>
      <vt:lpstr>K-Means</vt:lpstr>
      <vt:lpstr>Algoritmos Aprendizaje por Refuerzo</vt:lpstr>
      <vt:lpstr>Redes Neuronales &amp; Deep Learning</vt:lpstr>
      <vt:lpstr>Resultados Finales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De Andrés</dc:creator>
  <cp:lastModifiedBy>Jorge De Andrés</cp:lastModifiedBy>
  <cp:revision>63</cp:revision>
  <dcterms:created xsi:type="dcterms:W3CDTF">2019-05-19T17:33:34Z</dcterms:created>
  <dcterms:modified xsi:type="dcterms:W3CDTF">2019-06-11T11:54:47Z</dcterms:modified>
</cp:coreProperties>
</file>